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56" r:id="rId3"/>
    <p:sldId id="384" r:id="rId5"/>
    <p:sldId id="261" r:id="rId6"/>
    <p:sldId id="338" r:id="rId7"/>
    <p:sldId id="339" r:id="rId8"/>
    <p:sldId id="307" r:id="rId9"/>
    <p:sldId id="308" r:id="rId10"/>
    <p:sldId id="309" r:id="rId11"/>
    <p:sldId id="336" r:id="rId12"/>
    <p:sldId id="337" r:id="rId13"/>
    <p:sldId id="316" r:id="rId14"/>
    <p:sldId id="317" r:id="rId15"/>
    <p:sldId id="318" r:id="rId16"/>
    <p:sldId id="319" r:id="rId17"/>
    <p:sldId id="320" r:id="rId18"/>
    <p:sldId id="373" r:id="rId19"/>
    <p:sldId id="322" r:id="rId20"/>
    <p:sldId id="286" r:id="rId21"/>
    <p:sldId id="285" r:id="rId22"/>
    <p:sldId id="325" r:id="rId23"/>
    <p:sldId id="341" r:id="rId24"/>
    <p:sldId id="333" r:id="rId25"/>
    <p:sldId id="334" r:id="rId26"/>
    <p:sldId id="335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2D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0B4FF-8A65-4619-AB51-B42A1787352C}" type="datetimeFigureOut">
              <a:rPr lang="en-AU" smtClean="0"/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1A205-2ABE-4D02-8BF5-025BAE04A912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1C75592-7ED8-43B7-86FC-DC656096824A}" type="slidenum">
              <a:rPr lang="tr-TR"/>
            </a:fld>
            <a:endParaRPr lang="tr-TR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3/8/2024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fld id="{FF2BD96E-3838-45D2-9031-D3AF67C920A5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/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/>
              <p:cNvSpPr/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2" name="Freeform 69"/>
              <p:cNvSpPr/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0" name="Line 70"/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3/8/2024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2014 Introduction to Machine Learning 3e © The MIT Press (V1.0)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cap="all" spc="200" baseline="0">
                <a:ln>
                  <a:solidFill>
                    <a:schemeClr val="tx1"/>
                  </a:solidFill>
                </a:ln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3/8/2024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spc="200" baseline="0">
                <a:ln>
                  <a:solidFill>
                    <a:schemeClr val="tx1"/>
                  </a:solidFill>
                </a:ln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45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135" indent="-360045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135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225" indent="-360045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://lib.stat.cmu.edu/" TargetMode="External"/><Relationship Id="rId1" Type="http://schemas.openxmlformats.org/officeDocument/2006/relationships/hyperlink" Target="http://www.ics.uci.edu/~mlearn/MLRepository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jmlr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hyperlink" Target="https://www.slideshare.net/cprakash2011/reinforcement-learning-40052403" TargetMode="External"/><Relationship Id="rId2" Type="http://schemas.openxmlformats.org/officeDocument/2006/relationships/hyperlink" Target="https://www.slideshare.net/PravinkumarLandge/unsupervised-learning-clustering-238979833" TargetMode="External"/><Relationship Id="rId1" Type="http://schemas.openxmlformats.org/officeDocument/2006/relationships/hyperlink" Target="https://www.slideshare.net/EvgeniyMarinov/pipeline-of-supervised-learning-algorith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531242" y="1091401"/>
            <a:ext cx="4504388" cy="2138400"/>
          </a:xfrm>
        </p:spPr>
        <p:txBody>
          <a:bodyPr>
            <a:noAutofit/>
          </a:bodyPr>
          <a:lstStyle/>
          <a:p>
            <a:r>
              <a:rPr lang="en-AU" sz="4000" b="1" u="sng" dirty="0"/>
              <a:t>HIT391</a:t>
            </a:r>
            <a:br>
              <a:rPr lang="en-AU" sz="4000" b="1" u="sng" dirty="0"/>
            </a:br>
            <a:br>
              <a:rPr lang="en-AU" sz="4000" dirty="0"/>
            </a:br>
            <a:r>
              <a:rPr lang="en-AU" sz="3200" dirty="0"/>
              <a:t>MACHINE LEARNING: ADVANCEMENTS </a:t>
            </a:r>
            <a:r>
              <a:rPr lang="en-US" altLang="en-AU" sz="3200" dirty="0"/>
              <a:t>AND</a:t>
            </a:r>
            <a:r>
              <a:rPr lang="en-AU" sz="3200" dirty="0"/>
              <a:t> APPLICATION</a:t>
            </a:r>
            <a:r>
              <a:rPr lang="en-US" altLang="en-AU" sz="3200" dirty="0"/>
              <a:t>S</a:t>
            </a:r>
            <a:endParaRPr lang="en-US" altLang="en-AU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576820" y="3157855"/>
            <a:ext cx="4504690" cy="2654935"/>
          </a:xfrm>
        </p:spPr>
        <p:txBody>
          <a:bodyPr>
            <a:normAutofit fontScale="70000"/>
          </a:bodyPr>
          <a:lstStyle/>
          <a:p>
            <a:pPr algn="l"/>
            <a:r>
              <a:rPr lang="en-US" altLang="en-AU" sz="3000" b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Lecturer: </a:t>
            </a:r>
            <a:endParaRPr lang="en-US" altLang="en-AU" sz="3000" b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Dr. Yan Zhang (Danana)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Dr. Al-Amoodi, Abdullah (Sydney)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600" b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Email: </a:t>
            </a:r>
            <a:endParaRPr lang="en-US" altLang="en-AU" sz="2600" b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yan.zhang@cdu.edu.au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abdullah.al-amoodi@cdu.edu.au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 descr="A digital network connection"/>
          <p:cNvPicPr>
            <a:picLocks noChangeAspect="1"/>
          </p:cNvPicPr>
          <p:nvPr/>
        </p:nvPicPr>
        <p:blipFill rotWithShape="1">
          <a:blip r:embed="rId1"/>
          <a:srcRect r="11139"/>
          <a:stretch>
            <a:fillRect/>
          </a:stretch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arles Darwin University - ACICIS. Study Indonesia."/>
          <p:cNvPicPr>
            <a:picLocks noChangeAspect="1" noChangeArrowheads="1"/>
          </p:cNvPicPr>
          <p:nvPr/>
        </p:nvPicPr>
        <p:blipFill>
          <a:blip r:embed="rId2" cstate="print">
            <a:alphaModFix amt="7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044" y="5144064"/>
            <a:ext cx="1725366" cy="172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715" y="168275"/>
            <a:ext cx="7951470" cy="61404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311005" y="5699760"/>
            <a:ext cx="37846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-464185"/>
            <a:ext cx="11172825" cy="73990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780"/>
            <a:ext cx="9571990" cy="67297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020935" y="6400800"/>
            <a:ext cx="88328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0"/>
            <a:ext cx="10219055" cy="70497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910" y="184150"/>
            <a:ext cx="9402445" cy="64903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890" y="0"/>
            <a:ext cx="8689975" cy="67170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273665" y="6190615"/>
            <a:ext cx="4203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0"/>
            <a:ext cx="8695055" cy="65493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768840" y="5895975"/>
            <a:ext cx="65913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-20320"/>
            <a:ext cx="9323705" cy="68116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895205" y="-20320"/>
            <a:ext cx="1388110" cy="645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38740" y="6146165"/>
            <a:ext cx="518795" cy="645160"/>
          </a:xfrm>
          <a:prstGeom prst="rect">
            <a:avLst/>
          </a:prstGeom>
          <a:solidFill>
            <a:srgbClr val="B2D6E0"/>
          </a:solidFill>
        </p:spPr>
        <p:txBody>
          <a:bodyPr wrap="square" rtlCol="0">
            <a:spAutoFit/>
          </a:bodyPr>
          <a:p>
            <a:endParaRPr lang="en-US"/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701655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444"/>
          <a:stretch>
            <a:fillRect/>
          </a:stretch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b="443"/>
          <a:stretch>
            <a:fillRect/>
          </a:stretch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00" y="1508125"/>
            <a:ext cx="3899982" cy="3838576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1: Introduction to Machine Learning</a:t>
            </a:r>
            <a:endParaRPr lang="en-US" sz="3200" kern="1200" cap="none" spc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554357" y="198422"/>
            <a:ext cx="788808" cy="1273628"/>
            <a:chOff x="554357" y="198422"/>
            <a:chExt cx="788808" cy="1273628"/>
          </a:xfrm>
        </p:grpSpPr>
        <p:sp>
          <p:nvSpPr>
            <p:cNvPr id="12" name="Oval 11"/>
            <p:cNvSpPr/>
            <p:nvPr/>
          </p:nvSpPr>
          <p:spPr>
            <a:xfrm rot="10800000">
              <a:off x="1002750" y="198422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rot="8100000" flipH="1">
              <a:off x="554357" y="402322"/>
              <a:ext cx="641183" cy="1069728"/>
              <a:chOff x="6484112" y="2967038"/>
              <a:chExt cx="641183" cy="1069728"/>
            </a:xfrm>
          </p:grpSpPr>
          <p:grpSp>
            <p:nvGrpSpPr>
              <p:cNvPr id="22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5" name="Freeform 68"/>
                <p:cNvSpPr/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6" name="Freeform 69"/>
                <p:cNvSpPr/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4801" y="1079499"/>
            <a:ext cx="4457200" cy="46894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u="sng" dirty="0"/>
              <a:t>Learning Outcomes</a:t>
            </a:r>
            <a:endParaRPr lang="en-US" sz="2000" b="1" u="sng" dirty="0"/>
          </a:p>
          <a:p>
            <a:pPr algn="l">
              <a:lnSpc>
                <a:spcPct val="150000"/>
              </a:lnSpc>
            </a:pPr>
            <a:endParaRPr lang="en-US" sz="2000" b="1" u="sng" dirty="0"/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/>
              <a:t>ntroduction of Artificial Intelligence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>
                <a:sym typeface="+mn-ea"/>
              </a:rPr>
              <a:t>Introduction of Machine Learning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/>
              <a:t>Examples of </a:t>
            </a:r>
            <a:r>
              <a:rPr lang="en-US" sz="2000" dirty="0">
                <a:sym typeface="+mn-ea"/>
              </a:rPr>
              <a:t>Machine Learning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/>
              <a:t>Types of Machine Learning</a:t>
            </a:r>
            <a:endParaRPr lang="en-US" sz="2000" dirty="0"/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 dirty="0"/>
              <a:t>Resources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36814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>
              <a:spcAft>
                <a:spcPts val="600"/>
              </a:spcAft>
            </a:pPr>
            <a:r>
              <a:rPr lang="en-AU">
                <a:solidFill>
                  <a:schemeClr val="tx2">
                    <a:lumMod val="60000"/>
                    <a:lumOff val="40000"/>
                  </a:schemeClr>
                </a:solidFill>
              </a:rPr>
              <a:t>The Contents are heavily inspired by Sebastian Raschka’s course on ML</a:t>
            </a:r>
            <a:endParaRPr lang="en-AU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4" name="Group 2073"/>
          <p:cNvGrpSpPr>
            <a:grpSpLocks noGrp="1" noRot="1" noChangeAspect="1" noMove="1" noResize="1" noUngrp="1"/>
          </p:cNvGrpSpPr>
          <p:nvPr/>
        </p:nvGrpSpPr>
        <p:grpSpPr>
          <a:xfrm>
            <a:off x="4987925" y="221038"/>
            <a:ext cx="2216150" cy="1177924"/>
            <a:chOff x="4987925" y="2840038"/>
            <a:chExt cx="2216150" cy="1177924"/>
          </a:xfrm>
        </p:grpSpPr>
        <p:sp>
          <p:nvSpPr>
            <p:cNvPr id="2075" name="Rectangle 2074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6" name="Group 2075"/>
            <p:cNvGrpSpPr/>
            <p:nvPr/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077" name="Group 2076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082" name="Freeform 68"/>
                <p:cNvSpPr/>
                <p:nvPr/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83" name="Freeform 69"/>
                <p:cNvSpPr/>
                <p:nvPr/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84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2078" name="Group 2077"/>
              <p:cNvGrpSpPr/>
              <p:nvPr/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079" name="Freeform 68"/>
                <p:cNvSpPr/>
                <p:nvPr/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80" name="Freeform 69"/>
                <p:cNvSpPr/>
                <p:nvPr/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81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052" name="Picture 4" descr="Machine Learning Algorithms | Introduction to Machine Lear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75565"/>
            <a:ext cx="8956040" cy="67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129520" y="6106160"/>
            <a:ext cx="18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@Cancer (MDPI)</a:t>
            </a:r>
            <a:endParaRPr lang="en-A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tr-TR" sz="4000"/>
              <a:t>T</a:t>
            </a:r>
            <a:r>
              <a:rPr lang="en-US" altLang="tr-TR" sz="4000"/>
              <a:t>extbooks</a:t>
            </a:r>
            <a:endParaRPr lang="en-US" altLang="tr-TR" sz="4000"/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r>
              <a:rPr lang="tr-TR" sz="2800" dirty="0" smtClean="0"/>
              <a:t>You are not required to read a textbook, but it will help immensely!</a:t>
            </a:r>
            <a:endParaRPr lang="tr-TR" sz="2800" dirty="0" smtClean="0"/>
          </a:p>
          <a:p>
            <a:endParaRPr lang="tr-TR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9095" y="3336290"/>
            <a:ext cx="1901190" cy="2619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30" y="3364230"/>
            <a:ext cx="2289175" cy="2591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3335655"/>
            <a:ext cx="2093595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355" y="3336290"/>
            <a:ext cx="2216785" cy="259016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F4C409-C017-451C-B236-E185BBA6E0E4}" type="slidenum">
              <a:rPr lang="tr-TR" smtClean="0"/>
            </a:fld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/>
              <a:t>Resources: Datasets</a:t>
            </a:r>
            <a:endParaRPr lang="tr-TR" sz="4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sz="2800" dirty="0"/>
              <a:t>UCI Repository: </a:t>
            </a:r>
            <a:r>
              <a:rPr lang="tr-TR" sz="2800" dirty="0">
                <a:solidFill>
                  <a:srgbClr val="3333FF"/>
                </a:solidFill>
                <a:hlinkClick r:id="rId1"/>
              </a:rPr>
              <a:t>http://www.ics.uci.edu/~mlearn/MLRepository.html</a:t>
            </a:r>
            <a:endParaRPr lang="tr-TR" sz="2800" dirty="0">
              <a:solidFill>
                <a:srgbClr val="3333FF"/>
              </a:solidFill>
            </a:endParaRPr>
          </a:p>
          <a:p>
            <a:r>
              <a:rPr lang="tr-TR" sz="2800" dirty="0" smtClean="0"/>
              <a:t>Statlib</a:t>
            </a:r>
            <a:r>
              <a:rPr lang="tr-TR" sz="2800" dirty="0"/>
              <a:t>: </a:t>
            </a:r>
            <a:r>
              <a:rPr lang="tr-TR" sz="2800" dirty="0">
                <a:hlinkClick r:id="rId2"/>
              </a:rPr>
              <a:t>http://lib.stat.cmu.edu</a:t>
            </a:r>
            <a:r>
              <a:rPr lang="tr-TR" sz="2800" dirty="0" smtClean="0">
                <a:hlinkClick r:id="rId2"/>
              </a:rPr>
              <a:t>/</a:t>
            </a:r>
            <a:endParaRPr lang="tr-TR" sz="2800" dirty="0" smtClean="0">
              <a:hlinkClick r:id="rId2"/>
            </a:endParaRPr>
          </a:p>
          <a:p>
            <a:endParaRPr lang="tr-TR" sz="2800" dirty="0" smtClean="0"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/>
              <a:t>Resources: Journals</a:t>
            </a:r>
            <a:endParaRPr lang="tr-TR" sz="4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6864" y="1460500"/>
            <a:ext cx="10871200" cy="4495800"/>
          </a:xfrm>
        </p:spPr>
        <p:txBody>
          <a:bodyPr>
            <a:noAutofit/>
          </a:bodyPr>
          <a:lstStyle/>
          <a:p>
            <a:r>
              <a:rPr lang="tr-TR" sz="2400" dirty="0"/>
              <a:t>Journal of Machine Learning Research </a:t>
            </a:r>
            <a:r>
              <a:rPr lang="tr-TR" sz="2400" dirty="0">
                <a:hlinkClick r:id="rId1"/>
              </a:rPr>
              <a:t>www.jmlr.org</a:t>
            </a:r>
            <a:endParaRPr lang="tr-TR" sz="2400" dirty="0"/>
          </a:p>
          <a:p>
            <a:r>
              <a:rPr lang="tr-TR" sz="2400" dirty="0"/>
              <a:t>Machine Learning </a:t>
            </a:r>
            <a:endParaRPr lang="tr-TR" sz="2400" dirty="0"/>
          </a:p>
          <a:p>
            <a:r>
              <a:rPr lang="tr-TR" sz="2400" dirty="0"/>
              <a:t>Neural Computation</a:t>
            </a:r>
            <a:endParaRPr lang="tr-TR" sz="2400" dirty="0"/>
          </a:p>
          <a:p>
            <a:r>
              <a:rPr lang="tr-TR" sz="2400" dirty="0"/>
              <a:t>Neural Networks</a:t>
            </a:r>
            <a:endParaRPr lang="tr-TR" sz="2400" dirty="0"/>
          </a:p>
          <a:p>
            <a:r>
              <a:rPr lang="tr-TR" sz="2400" dirty="0"/>
              <a:t>IEEE </a:t>
            </a:r>
            <a:r>
              <a:rPr lang="tr-TR" sz="2400" dirty="0" smtClean="0"/>
              <a:t>Trans </a:t>
            </a:r>
            <a:r>
              <a:rPr lang="tr-TR" sz="2400" dirty="0"/>
              <a:t>on Neural </a:t>
            </a:r>
            <a:r>
              <a:rPr lang="tr-TR" sz="2400" dirty="0" smtClean="0"/>
              <a:t>Networks and Learning Systems</a:t>
            </a:r>
            <a:endParaRPr lang="tr-TR" sz="2400" dirty="0"/>
          </a:p>
          <a:p>
            <a:r>
              <a:rPr lang="tr-TR" sz="2400" dirty="0"/>
              <a:t>IEEE </a:t>
            </a:r>
            <a:r>
              <a:rPr lang="tr-TR" sz="2400" dirty="0" smtClean="0"/>
              <a:t>Trans </a:t>
            </a:r>
            <a:r>
              <a:rPr lang="tr-TR" sz="2400" dirty="0"/>
              <a:t>on Pattern Analysis and Machine Intelligence</a:t>
            </a:r>
            <a:endParaRPr lang="tr-TR" sz="2400" dirty="0"/>
          </a:p>
          <a:p>
            <a:r>
              <a:rPr lang="tr-TR" sz="2400" dirty="0" smtClean="0"/>
              <a:t>Journals on Statistics/Data Mining/Signal Processing/Natural Language Processing/Bioinformatics/...</a:t>
            </a:r>
            <a:endParaRPr lang="tr-T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/>
              <a:t>Resources: Conferences</a:t>
            </a:r>
            <a:endParaRPr lang="tr-TR" sz="4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tr-TR" sz="2800" dirty="0"/>
              <a:t>International Conference on Machine Learning (ICML) </a:t>
            </a:r>
            <a:endParaRPr lang="tr-TR" sz="2800" dirty="0"/>
          </a:p>
          <a:p>
            <a:pPr>
              <a:lnSpc>
                <a:spcPct val="80000"/>
              </a:lnSpc>
            </a:pPr>
            <a:r>
              <a:rPr lang="tr-TR" sz="2800" dirty="0" smtClean="0"/>
              <a:t>European </a:t>
            </a:r>
            <a:r>
              <a:rPr lang="tr-TR" sz="2800" dirty="0"/>
              <a:t>Conference on Machine Learning (ECML)</a:t>
            </a:r>
            <a:endParaRPr lang="tr-TR" sz="2800" dirty="0"/>
          </a:p>
          <a:p>
            <a:pPr>
              <a:lnSpc>
                <a:spcPct val="80000"/>
              </a:lnSpc>
            </a:pPr>
            <a:r>
              <a:rPr lang="tr-TR" sz="2800" dirty="0" smtClean="0"/>
              <a:t>Neural </a:t>
            </a:r>
            <a:r>
              <a:rPr lang="tr-TR" sz="2800" dirty="0"/>
              <a:t>Information Processing Systems (NIPS)</a:t>
            </a:r>
            <a:endParaRPr lang="tr-TR" sz="2800" dirty="0"/>
          </a:p>
          <a:p>
            <a:pPr>
              <a:lnSpc>
                <a:spcPct val="80000"/>
              </a:lnSpc>
            </a:pPr>
            <a:r>
              <a:rPr lang="tr-TR" sz="2800" dirty="0" smtClean="0"/>
              <a:t>Uncertainty </a:t>
            </a:r>
            <a:r>
              <a:rPr lang="tr-TR" sz="2800" dirty="0"/>
              <a:t>in Artificial Intelligence (UAI)</a:t>
            </a:r>
            <a:endParaRPr lang="tr-TR" sz="2800" dirty="0"/>
          </a:p>
          <a:p>
            <a:pPr>
              <a:lnSpc>
                <a:spcPct val="80000"/>
              </a:lnSpc>
            </a:pPr>
            <a:r>
              <a:rPr lang="tr-TR" sz="2800" dirty="0" smtClean="0"/>
              <a:t>Computational </a:t>
            </a:r>
            <a:r>
              <a:rPr lang="tr-TR" sz="2800" dirty="0"/>
              <a:t>Learning Theory (COLT)</a:t>
            </a:r>
            <a:endParaRPr lang="tr-TR" sz="2800" dirty="0"/>
          </a:p>
          <a:p>
            <a:pPr>
              <a:lnSpc>
                <a:spcPct val="80000"/>
              </a:lnSpc>
            </a:pPr>
            <a:r>
              <a:rPr lang="tr-TR" sz="2800" dirty="0" smtClean="0"/>
              <a:t>International </a:t>
            </a:r>
            <a:r>
              <a:rPr lang="tr-TR" sz="2800" dirty="0"/>
              <a:t>Conference on </a:t>
            </a:r>
            <a:r>
              <a:rPr lang="tr-TR" sz="2800" dirty="0" smtClean="0"/>
              <a:t>Artificial Neural </a:t>
            </a:r>
            <a:r>
              <a:rPr lang="tr-TR" sz="2800" dirty="0"/>
              <a:t>Networks </a:t>
            </a:r>
            <a:r>
              <a:rPr lang="tr-TR" sz="2800" dirty="0" smtClean="0"/>
              <a:t>(ICANN) </a:t>
            </a:r>
            <a:endParaRPr lang="tr-TR" sz="2800" dirty="0" smtClean="0"/>
          </a:p>
          <a:p>
            <a:pPr>
              <a:lnSpc>
                <a:spcPct val="80000"/>
              </a:lnSpc>
            </a:pPr>
            <a:r>
              <a:rPr lang="tr-TR" sz="2800" dirty="0" smtClean="0"/>
              <a:t>International Conference on AI &amp; Statistics (AISTATS)</a:t>
            </a:r>
            <a:endParaRPr lang="tr-TR" sz="2800" dirty="0" smtClean="0"/>
          </a:p>
          <a:p>
            <a:pPr>
              <a:lnSpc>
                <a:spcPct val="80000"/>
              </a:lnSpc>
            </a:pPr>
            <a:r>
              <a:rPr lang="tr-TR" sz="2800" dirty="0" smtClean="0"/>
              <a:t>International Conference on Pattern Recognition (ICPR)</a:t>
            </a:r>
            <a:endParaRPr lang="tr-TR" sz="2800" dirty="0" smtClean="0"/>
          </a:p>
          <a:p>
            <a:pPr>
              <a:lnSpc>
                <a:spcPct val="80000"/>
              </a:lnSpc>
            </a:pPr>
            <a:r>
              <a:rPr lang="tr-TR" sz="2800" dirty="0" smtClean="0"/>
              <a:t>...</a:t>
            </a:r>
            <a:endParaRPr lang="tr-T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12369" y="-141470"/>
            <a:ext cx="4078800" cy="1502906"/>
          </a:xfrm>
        </p:spPr>
        <p:txBody>
          <a:bodyPr>
            <a:normAutofit/>
          </a:bodyPr>
          <a:lstStyle/>
          <a:p>
            <a:r>
              <a:rPr lang="en-AU" dirty="0"/>
              <a:t>References</a:t>
            </a:r>
            <a:endParaRPr lang="en-A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390640" y="1737360"/>
            <a:ext cx="5547360" cy="4031615"/>
          </a:xfrm>
        </p:spPr>
        <p:txBody>
          <a:bodyPr>
            <a:normAutofit/>
          </a:bodyPr>
          <a:lstStyle/>
          <a:p>
            <a:r>
              <a:rPr lang="en-AU" sz="1600" u="sng" dirty="0">
                <a:noFill/>
                <a:hlinkClick r:id="rId1"/>
              </a:rPr>
              <a:t>https://www.slideshare.net/EvgeniyMarinov/pipeline-of-supervised-learning-algorithms</a:t>
            </a:r>
            <a:endParaRPr lang="en-AU" sz="1600" u="sng" dirty="0">
              <a:noFill/>
            </a:endParaRPr>
          </a:p>
          <a:p>
            <a:r>
              <a:rPr lang="en-AU" sz="1600" u="sng" dirty="0">
                <a:noFill/>
                <a:hlinkClick r:id="rId2"/>
              </a:rPr>
              <a:t>https://www.slideshare.net/PravinkumarLandge/unsupervised-learning-clustering-238979833</a:t>
            </a:r>
            <a:endParaRPr lang="en-AU" sz="1600" u="sng" dirty="0">
              <a:noFill/>
            </a:endParaRPr>
          </a:p>
          <a:p>
            <a:r>
              <a:rPr lang="en-AU" sz="1600" u="sng" dirty="0">
                <a:noFill/>
                <a:hlinkClick r:id="rId3"/>
              </a:rPr>
              <a:t>https://www.slideshare.net/cprakash2011/reinforcement-learning-40052403</a:t>
            </a:r>
            <a:endParaRPr lang="en-AU" sz="1600" u="sng" dirty="0">
              <a:noFill/>
              <a:hlinkClick r:id="rId3"/>
            </a:endParaRPr>
          </a:p>
          <a:p>
            <a:endParaRPr lang="en-AU" sz="1600" dirty="0"/>
          </a:p>
          <a:p>
            <a:endParaRPr lang="en-AU" sz="1600" dirty="0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" name="Graphic 8" descr="Book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8" y="927730"/>
            <a:ext cx="4999885" cy="4999885"/>
          </a:xfrm>
          <a:prstGeom prst="rect">
            <a:avLst/>
          </a:prstGeom>
        </p:spPr>
      </p:pic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669105"/>
          </a:xfrm>
        </p:spPr>
        <p:txBody>
          <a:bodyPr>
            <a:normAutofit fontScale="90000"/>
          </a:bodyPr>
          <a:lstStyle/>
          <a:p>
            <a:pPr algn="l"/>
            <a:r>
              <a:rPr lang="en-AU" sz="3600" dirty="0"/>
              <a:t>Defining Machine  Learning (ML) and Artificial</a:t>
            </a:r>
            <a:r>
              <a:rPr lang="en-US" altLang="en-AU" sz="3600" dirty="0"/>
              <a:t> </a:t>
            </a:r>
            <a:r>
              <a:rPr lang="en-AU" sz="3600" dirty="0"/>
              <a:t>Intelligence (AI) </a:t>
            </a:r>
            <a:endParaRPr lang="en-AU" sz="3600" dirty="0"/>
          </a:p>
        </p:txBody>
      </p:sp>
      <p:sp>
        <p:nvSpPr>
          <p:cNvPr id="4" name="Oval 3"/>
          <p:cNvSpPr/>
          <p:nvPr/>
        </p:nvSpPr>
        <p:spPr>
          <a:xfrm>
            <a:off x="832757" y="2302330"/>
            <a:ext cx="3918857" cy="401682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Oval 5"/>
          <p:cNvSpPr/>
          <p:nvPr/>
        </p:nvSpPr>
        <p:spPr>
          <a:xfrm>
            <a:off x="2204357" y="4033157"/>
            <a:ext cx="2269672" cy="1867992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00B050"/>
                </a:solidFill>
              </a:rPr>
              <a:t>ML</a:t>
            </a:r>
            <a:endParaRPr lang="en-AU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9957" y="3429000"/>
            <a:ext cx="120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FFFF00"/>
                </a:solidFill>
              </a:rPr>
              <a:t>AI</a:t>
            </a:r>
            <a:endParaRPr lang="en-AU" sz="32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9235" y="134980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Traditional</a:t>
            </a:r>
            <a:endParaRPr lang="en-A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537121" y="134980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Nowadays</a:t>
            </a:r>
            <a:endParaRPr lang="en-AU" b="1" dirty="0"/>
          </a:p>
        </p:txBody>
      </p:sp>
      <p:sp>
        <p:nvSpPr>
          <p:cNvPr id="3" name="AutoShape 2" descr="Cancers | Free Full-Text | Application of Artificial Intelligence in Lung  Cance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AU"/>
          </a:p>
        </p:txBody>
      </p:sp>
      <p:pic>
        <p:nvPicPr>
          <p:cNvPr id="1028" name="Picture 4" descr="Cancers | Free Full-Text | Application of Artificial Intelligence in Lung  Canc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15" y="1843606"/>
            <a:ext cx="4890863" cy="472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111786" y="620418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@medium</a:t>
            </a:r>
            <a:endParaRPr lang="en-A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7199" y="518749"/>
            <a:ext cx="7977600" cy="2085696"/>
          </a:xfrm>
        </p:spPr>
        <p:txBody>
          <a:bodyPr/>
          <a:lstStyle/>
          <a:p>
            <a:r>
              <a:rPr lang="en-AU" dirty="0"/>
              <a:t>What is AI?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332" y="3192740"/>
            <a:ext cx="11091333" cy="1832730"/>
          </a:xfrm>
        </p:spPr>
        <p:txBody>
          <a:bodyPr>
            <a:noAutofit/>
          </a:bodyPr>
          <a:lstStyle/>
          <a:p>
            <a:r>
              <a:rPr lang="en-US" sz="3000" dirty="0"/>
              <a:t>Artificial intelligence is the ability of a computer or robot controlled by a computer to perform tasks normally performed by humans because they require human intelligence and discernment.</a:t>
            </a:r>
            <a:endParaRPr lang="en-AU"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225" y="206375"/>
            <a:ext cx="9453245" cy="6445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345" y="4052570"/>
            <a:ext cx="2311400" cy="12973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39820" y="3493770"/>
            <a:ext cx="4504055" cy="581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10497820" y="588391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@CMU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 smtClean="0"/>
              <a:t>Big Data</a:t>
            </a:r>
            <a:endParaRPr lang="tr-TR" sz="4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16610" y="1544320"/>
            <a:ext cx="11374755" cy="4495800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Widespread use of personal computers and wireless communication leads to “big data”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We are both producers and consumers of data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Data is not random, it has structure, e.g., customer behavior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We need “big theory” to extract that structure from data for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	(a) Understanding the process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anose="05000000000000000000" charset="0"/>
              <a:buChar char=""/>
            </a:pPr>
            <a:r>
              <a:rPr lang="tr-TR" sz="2800" dirty="0" smtClean="0">
                <a:solidFill>
                  <a:schemeClr val="tx1">
                    <a:alpha val="60000"/>
                  </a:schemeClr>
                </a:solidFill>
              </a:rPr>
              <a:t>	(b) Making predictions for the future </a:t>
            </a:r>
            <a:endParaRPr lang="tr-TR" sz="2800" dirty="0" smtClean="0">
              <a:solidFill>
                <a:schemeClr val="tx1">
                  <a:alpha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dirty="0"/>
              <a:t>Why “Learn” ?</a:t>
            </a:r>
            <a:endParaRPr lang="tr-TR" sz="4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3020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charset="0"/>
              <a:buChar char=""/>
            </a:pPr>
            <a:r>
              <a:rPr lang="tr-TR" sz="2800" dirty="0">
                <a:solidFill>
                  <a:schemeClr val="tx2"/>
                </a:solidFill>
              </a:rPr>
              <a:t>Machine learning is programming computers to optimize a performance criterion using example data or past experience.</a:t>
            </a:r>
            <a:endParaRPr lang="tr-TR" sz="2800" dirty="0">
              <a:solidFill>
                <a:schemeClr val="tx2"/>
              </a:solidFill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endParaRPr lang="tr-TR" sz="2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"/>
            </a:pPr>
            <a:r>
              <a:rPr lang="tr-TR" sz="2800" dirty="0">
                <a:solidFill>
                  <a:schemeClr val="tx2"/>
                </a:solidFill>
              </a:rPr>
              <a:t>Learning is used when:</a:t>
            </a:r>
            <a:endParaRPr lang="tr-TR" sz="2800" dirty="0">
              <a:solidFill>
                <a:schemeClr val="tx2"/>
              </a:solidFill>
            </a:endParaRPr>
          </a:p>
          <a:p>
            <a:pPr marL="702945" lvl="1" indent="-342900" fontAlgn="auto">
              <a:lnSpc>
                <a:spcPct val="100000"/>
              </a:lnSpc>
              <a:buFont typeface="Wingdings" panose="05000000000000000000" charset="0"/>
              <a:buChar char=""/>
            </a:pPr>
            <a:r>
              <a:rPr lang="tr-TR" sz="2400" dirty="0">
                <a:solidFill>
                  <a:schemeClr val="tx2"/>
                </a:solidFill>
              </a:rPr>
              <a:t>Human expertise does not exist (navigating on Mars),</a:t>
            </a:r>
            <a:endParaRPr lang="tr-TR" sz="2400" dirty="0">
              <a:solidFill>
                <a:schemeClr val="tx2"/>
              </a:solidFill>
            </a:endParaRPr>
          </a:p>
          <a:p>
            <a:pPr marL="702945" lvl="1" indent="-342900" fontAlgn="auto">
              <a:lnSpc>
                <a:spcPct val="100000"/>
              </a:lnSpc>
              <a:buFont typeface="Wingdings" panose="05000000000000000000" charset="0"/>
              <a:buChar char=""/>
            </a:pPr>
            <a:r>
              <a:rPr lang="tr-TR" sz="2400" dirty="0">
                <a:solidFill>
                  <a:schemeClr val="tx2"/>
                </a:solidFill>
              </a:rPr>
              <a:t>Humans are unable to explain their expertise (speech recognition)</a:t>
            </a:r>
            <a:endParaRPr lang="tr-TR" sz="2400" dirty="0">
              <a:solidFill>
                <a:schemeClr val="tx2"/>
              </a:solidFill>
            </a:endParaRPr>
          </a:p>
          <a:p>
            <a:pPr marL="702945" lvl="1" indent="-342900" fontAlgn="auto">
              <a:lnSpc>
                <a:spcPct val="100000"/>
              </a:lnSpc>
              <a:buFont typeface="Wingdings" panose="05000000000000000000" charset="0"/>
              <a:buChar char=""/>
            </a:pPr>
            <a:r>
              <a:rPr lang="tr-TR" sz="2400" dirty="0">
                <a:solidFill>
                  <a:schemeClr val="tx2"/>
                </a:solidFill>
              </a:rPr>
              <a:t>Solution changes in time (routing on a computer network)</a:t>
            </a:r>
            <a:endParaRPr lang="tr-TR" sz="2400" dirty="0">
              <a:solidFill>
                <a:schemeClr val="tx2"/>
              </a:solidFill>
            </a:endParaRPr>
          </a:p>
          <a:p>
            <a:pPr marL="702945" lvl="1" indent="-342900" fontAlgn="auto">
              <a:lnSpc>
                <a:spcPct val="100000"/>
              </a:lnSpc>
              <a:buFont typeface="Wingdings" panose="05000000000000000000" charset="0"/>
              <a:buChar char=""/>
            </a:pPr>
            <a:r>
              <a:rPr lang="tr-TR" sz="2400" dirty="0">
                <a:solidFill>
                  <a:schemeClr val="tx2"/>
                </a:solidFill>
              </a:rPr>
              <a:t>Solution needs to be adapted to particular cases (user biometrics)</a:t>
            </a:r>
            <a:endParaRPr lang="tr-TR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4000" dirty="0"/>
              <a:t>When We Talk </a:t>
            </a:r>
            <a:r>
              <a:rPr lang="tr-TR" sz="4000" dirty="0" smtClean="0"/>
              <a:t>About “</a:t>
            </a:r>
            <a:r>
              <a:rPr lang="tr-TR" sz="4000" dirty="0"/>
              <a:t>Learning”</a:t>
            </a:r>
            <a:endParaRPr lang="en-US" altLang="tr-TR" sz="4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DF4C409-C017-451C-B236-E185BBA6E0E4}" type="slidenum">
              <a:rPr lang="tr-TR" smtClean="0"/>
            </a:fld>
            <a:endParaRPr lang="tr-TR" dirty="0"/>
          </a:p>
        </p:txBody>
      </p:sp>
      <p:sp>
        <p:nvSpPr>
          <p:cNvPr id="2355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537210" y="1303020"/>
            <a:ext cx="11586210" cy="4495800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"/>
            </a:pPr>
            <a:r>
              <a:rPr lang="tr-TR" sz="2800" dirty="0"/>
              <a:t>Learning general models from a data of particular examples </a:t>
            </a:r>
            <a:endParaRPr lang="tr-TR" sz="2800" dirty="0"/>
          </a:p>
          <a:p>
            <a:pPr>
              <a:buFont typeface="Wingdings" panose="05000000000000000000" charset="0"/>
              <a:buChar char=""/>
            </a:pPr>
            <a:r>
              <a:rPr lang="tr-TR" sz="2800" dirty="0"/>
              <a:t>Data is cheap and abundant (data warehouses, data marts); knowledge is expensive and scarce. </a:t>
            </a:r>
            <a:endParaRPr lang="tr-TR" sz="2800" dirty="0"/>
          </a:p>
          <a:p>
            <a:pPr>
              <a:buFont typeface="Wingdings" panose="05000000000000000000" charset="0"/>
              <a:buChar char=""/>
            </a:pPr>
            <a:r>
              <a:rPr lang="tr-TR" sz="2800" dirty="0"/>
              <a:t>Example in retail: Customer transactions to consumer behavior: </a:t>
            </a:r>
            <a:endParaRPr lang="tr-TR" sz="2800" dirty="0"/>
          </a:p>
          <a:p>
            <a:pPr marL="817245" lvl="1" indent="-457200">
              <a:buFont typeface="Wingdings" panose="05000000000000000000" charset="0"/>
              <a:buChar char=""/>
            </a:pPr>
            <a:r>
              <a:rPr lang="tr-TR" sz="2800" dirty="0"/>
              <a:t>	</a:t>
            </a:r>
            <a:r>
              <a:rPr lang="tr-TR" sz="2400" i="1" dirty="0"/>
              <a:t>People who bought </a:t>
            </a:r>
            <a:r>
              <a:rPr lang="tr-TR" sz="2400" i="1" dirty="0" smtClean="0"/>
              <a:t>“</a:t>
            </a:r>
            <a:r>
              <a:rPr lang="en-US" altLang="tr-TR" sz="2400" i="1" dirty="0" smtClean="0"/>
              <a:t>computer</a:t>
            </a:r>
            <a:r>
              <a:rPr lang="tr-TR" sz="2400" i="1" dirty="0" smtClean="0"/>
              <a:t>” </a:t>
            </a:r>
            <a:r>
              <a:rPr lang="tr-TR" sz="2400" i="1" dirty="0"/>
              <a:t>also bought </a:t>
            </a:r>
            <a:r>
              <a:rPr lang="tr-TR" sz="2400" i="1" dirty="0" smtClean="0"/>
              <a:t>“</a:t>
            </a:r>
            <a:r>
              <a:rPr lang="en-US" altLang="tr-TR" sz="2400" i="1" dirty="0" smtClean="0"/>
              <a:t>keyboard</a:t>
            </a:r>
            <a:r>
              <a:rPr lang="tr-TR" sz="2400" i="1" dirty="0" smtClean="0"/>
              <a:t>”</a:t>
            </a:r>
            <a:r>
              <a:rPr lang="en-US" altLang="tr-TR" sz="2400" i="1" dirty="0" smtClean="0"/>
              <a:t> </a:t>
            </a:r>
            <a:r>
              <a:rPr lang="tr-TR" sz="2400" i="1" dirty="0"/>
              <a:t>(www.amazon.com)</a:t>
            </a:r>
            <a:endParaRPr lang="tr-TR" sz="2400" i="1" dirty="0"/>
          </a:p>
          <a:p>
            <a:pPr>
              <a:buFont typeface="Wingdings" panose="05000000000000000000" charset="0"/>
              <a:buChar char=""/>
            </a:pPr>
            <a:r>
              <a:rPr lang="tr-TR" sz="2800" dirty="0"/>
              <a:t>Build a model that is </a:t>
            </a:r>
            <a:r>
              <a:rPr lang="tr-TR" sz="2800" i="1" dirty="0">
                <a:solidFill>
                  <a:schemeClr val="accent1"/>
                </a:solidFill>
              </a:rPr>
              <a:t>a good and useful approximation</a:t>
            </a:r>
            <a:r>
              <a:rPr lang="tr-TR" sz="2800" dirty="0">
                <a:solidFill>
                  <a:schemeClr val="accent1"/>
                </a:solidFill>
              </a:rPr>
              <a:t> </a:t>
            </a:r>
            <a:r>
              <a:rPr lang="tr-TR" sz="2800" dirty="0"/>
              <a:t>to the data</a:t>
            </a:r>
            <a:r>
              <a:rPr lang="en-US" altLang="tr-TR" sz="2800" dirty="0"/>
              <a:t>, and learn the model from given data.</a:t>
            </a:r>
            <a:endParaRPr lang="en-US" altLang="tr-T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7198" y="372533"/>
            <a:ext cx="7977600" cy="2085696"/>
          </a:xfrm>
        </p:spPr>
        <p:txBody>
          <a:bodyPr/>
          <a:lstStyle/>
          <a:p>
            <a:r>
              <a:rPr lang="en-AU" sz="4000" dirty="0"/>
              <a:t>What is </a:t>
            </a:r>
            <a:r>
              <a:rPr lang="tr-TR" sz="4000">
                <a:sym typeface="+mn-ea"/>
              </a:rPr>
              <a:t>Machine Learning</a:t>
            </a:r>
            <a:r>
              <a:rPr lang="en-AU" sz="4000" dirty="0"/>
              <a:t>?</a:t>
            </a:r>
            <a:endParaRPr lang="en-AU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332" y="2955673"/>
            <a:ext cx="11091333" cy="1832730"/>
          </a:xfrm>
        </p:spPr>
        <p:txBody>
          <a:bodyPr>
            <a:noAutofit/>
          </a:bodyPr>
          <a:lstStyle/>
          <a:p>
            <a:r>
              <a:rPr lang="en-US" sz="3000" dirty="0"/>
              <a:t>Machine Learning is a sort of artificial intelligence that enables software applications to grow increasingly accurate at predicting events without explicitly programming them to do so.</a:t>
            </a:r>
            <a:endParaRPr lang="en-AU" sz="3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3312</Words>
  <Application>WPS Writer</Application>
  <PresentationFormat>Widescreen</PresentationFormat>
  <Paragraphs>147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Candara</vt:lpstr>
      <vt:lpstr>苹方-简</vt:lpstr>
      <vt:lpstr>Wingdings</vt:lpstr>
      <vt:lpstr>Avenir Next LT Pro</vt:lpstr>
      <vt:lpstr>Goudy Old Style</vt:lpstr>
      <vt:lpstr>Microsoft YaHei</vt:lpstr>
      <vt:lpstr>汉仪旗黑</vt:lpstr>
      <vt:lpstr>Arial Unicode MS</vt:lpstr>
      <vt:lpstr>Calibri</vt:lpstr>
      <vt:lpstr>Helvetica Neue</vt:lpstr>
      <vt:lpstr>FrostyVTI</vt:lpstr>
      <vt:lpstr>HIT391  MACHINE LEARNING: ADVANCEMENTS AND APPLICATIONS</vt:lpstr>
      <vt:lpstr>Week 1: Introduction to Machine Learning</vt:lpstr>
      <vt:lpstr>Defining Machine  Learning (ML) and Artificial Intelligence (AI) </vt:lpstr>
      <vt:lpstr>What is AI?</vt:lpstr>
      <vt:lpstr>PowerPoint 演示文稿</vt:lpstr>
      <vt:lpstr>Big Data</vt:lpstr>
      <vt:lpstr>Why “Learn” ?</vt:lpstr>
      <vt:lpstr>When We Talk About “Learning”</vt:lpstr>
      <vt:lpstr>What is Machine Learning?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Textbooks</vt:lpstr>
      <vt:lpstr>Resources: Datasets</vt:lpstr>
      <vt:lpstr>Resources: Journals</vt:lpstr>
      <vt:lpstr>Resources: Conferences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PRT 565 : MACHINE LEARNING AND ARTIFICIAL INTELLIGENCE</dc:title>
  <dc:creator>Asif Karim</dc:creator>
  <cp:lastModifiedBy>janice</cp:lastModifiedBy>
  <cp:revision>133</cp:revision>
  <dcterms:created xsi:type="dcterms:W3CDTF">2025-03-03T07:48:52Z</dcterms:created>
  <dcterms:modified xsi:type="dcterms:W3CDTF">2025-03-03T07:48:52Z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1033-6.10.0.8196</vt:lpwstr>
  </property>
  <property fmtid="{D5CDD505-2E9C-101B-9397-08002B2CF9AE}" pid="3" name="ICV">
    <vt:lpwstr>7BCBBB37ABE3F48FF881C467BFBB9E8A_42</vt:lpwstr>
  </property>
</Properties>
</file>